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9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30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60939" autoAdjust="0"/>
  </p:normalViewPr>
  <p:slideViewPr>
    <p:cSldViewPr snapToGrid="0" snapToObjects="1">
      <p:cViewPr varScale="1">
        <p:scale>
          <a:sx n="78" d="100"/>
          <a:sy n="78" d="100"/>
        </p:scale>
        <p:origin x="187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26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016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62422"/>
            <a:ext cx="1853022" cy="467022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40295C94-4943-4B4D-AA30-2D186550DEA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0251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67768"/>
            <a:ext cx="6645558" cy="5189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67770"/>
            <a:ext cx="6645558" cy="51891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www.ncrm.ac.uk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DB10E92F-9D45-4B65-8829-15F7E725314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0251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92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0FCBC-74E4-FF04-687C-9FF64C4A97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43844" y="1253330"/>
            <a:ext cx="11283779" cy="485942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en-GB" dirty="0"/>
              <a:t>Insert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A66CB-A184-E2C1-46FB-D30A4236C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B5F3A-56BC-5DC6-0CB4-8524E9A2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B86CD-4E2F-7998-9D71-BEA3CB33C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AFA59-1A5E-4448-B365-E0C6238BD9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98539C-6D96-65DB-3617-869C4851A8E8}"/>
              </a:ext>
            </a:extLst>
          </p:cNvPr>
          <p:cNvSpPr/>
          <p:nvPr userDrawn="1"/>
        </p:nvSpPr>
        <p:spPr>
          <a:xfrm>
            <a:off x="0" y="0"/>
            <a:ext cx="12192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121085D-5B5B-B1E9-0AE8-527D959F66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3844" y="243589"/>
            <a:ext cx="11009956" cy="42722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  <a:latin typeface="Source Sans Pro" panose="020B0503030403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28615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2ACC692D-26C6-482F-96EB-2B1CB3232D3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0251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E4EF860A-2715-4B07-A191-38E59E94322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7395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7"/>
            <a:ext cx="12192000" cy="48388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A12ACD97-C32F-446D-8925-DC373A3D09A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53623" y="6270251"/>
            <a:ext cx="2164890" cy="459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52792" cy="332023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4314986"/>
            <a:ext cx="11452792" cy="18927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2178754"/>
            <a:ext cx="5618968" cy="404932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2178754"/>
            <a:ext cx="5631494" cy="40493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78" y="2178754"/>
            <a:ext cx="5612445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78" y="3002666"/>
            <a:ext cx="5612445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252" y="2178754"/>
            <a:ext cx="5634670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252" y="3002666"/>
            <a:ext cx="5634670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5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51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1" r:id="rId13"/>
    <p:sldLayoutId id="2147483662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24BF3-8D71-FC41-9B7C-67362AE15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680519"/>
            <a:ext cx="11465492" cy="2520778"/>
          </a:xfrm>
        </p:spPr>
        <p:txBody>
          <a:bodyPr>
            <a:normAutofit/>
          </a:bodyPr>
          <a:lstStyle/>
          <a:p>
            <a:r>
              <a:rPr lang="en-US" sz="2900" dirty="0"/>
              <a:t>Multilevel analysis of individual heterogeneity and discriminatory accuracy (MAIHDA) – using multilevel models to study intersectionality.</a:t>
            </a:r>
            <a:br>
              <a:rPr lang="en-US" sz="2900" dirty="0"/>
            </a:br>
            <a:br>
              <a:rPr lang="en-US" sz="2900" dirty="0"/>
            </a:br>
            <a:r>
              <a:rPr lang="en-US" sz="2900" dirty="0"/>
              <a:t>Video 2 - Modelling options and the MAIHDA approach.</a:t>
            </a:r>
            <a:endParaRPr lang="en-GB" sz="2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52966-0829-4244-ABC0-F1A8CC7C3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4683211"/>
            <a:ext cx="11465492" cy="1847968"/>
          </a:xfrm>
        </p:spPr>
        <p:txBody>
          <a:bodyPr/>
          <a:lstStyle/>
          <a:p>
            <a:r>
              <a:rPr lang="en-GB" dirty="0"/>
              <a:t>George Leckie (University of Bristol)</a:t>
            </a:r>
          </a:p>
          <a:p>
            <a:br>
              <a:rPr lang="en-GB" sz="1100" dirty="0"/>
            </a:br>
            <a:r>
              <a:rPr lang="en-GB" sz="2400" dirty="0"/>
              <a:t>Full resource: https://www.ncrm.ac.uk/resources/online/all/?id=20849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223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2DE1CC-6C8C-4027-9712-5F5758E9770C}"/>
              </a:ext>
            </a:extLst>
          </p:cNvPr>
          <p:cNvSpPr txBox="1"/>
          <p:nvPr/>
        </p:nvSpPr>
        <p:spPr>
          <a:xfrm>
            <a:off x="0" y="3597972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www.ncrm.ac.uk</a:t>
            </a:r>
          </a:p>
        </p:txBody>
      </p:sp>
    </p:spTree>
    <p:extLst>
      <p:ext uri="{BB962C8B-B14F-4D97-AF65-F5344CB8AC3E}">
        <p14:creationId xmlns:p14="http://schemas.microsoft.com/office/powerpoint/2010/main" val="227995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Individuals are defined by a complex combination of identities</a:t>
            </a:r>
          </a:p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And difference/inequalities are produced across those complex combinations of identities</a:t>
            </a:r>
          </a:p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How could we model this?</a:t>
            </a: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Option 1: main effects in standard regression model</a:t>
            </a: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This will tell us the effects of each separate characteristic, but these are assumed to be the same for everyone. It won’t tell us the combined effect of multiple characteristics</a:t>
            </a: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endParaRPr lang="en-GB" dirty="0">
              <a:solidFill>
                <a:schemeClr val="bg1"/>
              </a:solidFill>
              <a:latin typeface="TUOS Blake" panose="020B0503040000020004" pitchFamily="34" charset="0"/>
            </a:endParaRP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+mn-lt"/>
              </a:rPr>
              <a:t>How to model intersectional inequalities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C5A00A-3DD6-A677-6ADE-425586A1089D}"/>
              </a:ext>
            </a:extLst>
          </p:cNvPr>
          <p:cNvSpPr txBox="1"/>
          <p:nvPr/>
        </p:nvSpPr>
        <p:spPr>
          <a:xfrm>
            <a:off x="576197" y="4025049"/>
            <a:ext cx="116158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Health = B0 + B1*Male + B2*</a:t>
            </a:r>
            <a:r>
              <a:rPr lang="en-GB" sz="3200" dirty="0" err="1"/>
              <a:t>MinoritisedEthnic</a:t>
            </a:r>
            <a:r>
              <a:rPr lang="en-GB" sz="3200" dirty="0"/>
              <a:t> + B3*Age …+ 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11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Understanding the ways that different dimensions of inequality compound themselves (Kimberley Crenshaw)</a:t>
            </a:r>
          </a:p>
          <a:p>
            <a:pPr marL="457200" indent="-457200">
              <a:buFont typeface="Arial"/>
              <a:buChar char="•"/>
            </a:pPr>
            <a:r>
              <a:rPr lang="en-GB" dirty="0" err="1">
                <a:latin typeface="+mn-lt"/>
              </a:rPr>
              <a:t>Eg</a:t>
            </a:r>
            <a:r>
              <a:rPr lang="en-GB" dirty="0">
                <a:latin typeface="+mn-lt"/>
              </a:rPr>
              <a:t> Race and Sex</a:t>
            </a:r>
          </a:p>
          <a:p>
            <a:endParaRPr lang="en-GB" dirty="0">
              <a:solidFill>
                <a:schemeClr val="bg1"/>
              </a:solidFill>
              <a:latin typeface="+mn-lt"/>
            </a:endParaRP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+mn-lt"/>
              </a:rPr>
              <a:t>What is intersectionality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0084DF-2FF9-D1CE-49BF-41EC294E7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945" y="2634289"/>
            <a:ext cx="8138825" cy="360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56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3844" y="995878"/>
            <a:ext cx="11283779" cy="546814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Option 2: add in some interactions</a:t>
            </a: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endParaRPr lang="en-GB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 This model is now very complicated! (</a:t>
            </a:r>
            <a:r>
              <a:rPr lang="en-GB" dirty="0" err="1">
                <a:latin typeface="+mn-lt"/>
              </a:rPr>
              <a:t>eg</a:t>
            </a:r>
            <a:r>
              <a:rPr lang="en-GB" dirty="0">
                <a:latin typeface="+mn-lt"/>
              </a:rPr>
              <a:t> how to interpret what B5 means)</a:t>
            </a:r>
          </a:p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Risk that interpretation focuses on interactions over inequalities</a:t>
            </a:r>
          </a:p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It’s also very much at risk of multiple testing issues</a:t>
            </a:r>
          </a:p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Usually in this approach we would choose (say) 1 theoretically informed interaction, rather than the saturated approach above… </a:t>
            </a:r>
            <a:r>
              <a:rPr lang="en-GB" dirty="0" err="1">
                <a:latin typeface="+mn-lt"/>
              </a:rPr>
              <a:t>ie</a:t>
            </a:r>
            <a:r>
              <a:rPr lang="en-GB" dirty="0">
                <a:latin typeface="+mn-lt"/>
              </a:rPr>
              <a:t>:</a:t>
            </a: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algn="ctr"/>
            <a:r>
              <a:rPr lang="en-GB" sz="2600" dirty="0">
                <a:latin typeface="+mn-lt"/>
              </a:rPr>
              <a:t>Health = B0 + B1*Male + B2*</a:t>
            </a:r>
            <a:r>
              <a:rPr lang="en-GB" sz="2600" dirty="0" err="1">
                <a:latin typeface="+mn-lt"/>
              </a:rPr>
              <a:t>MinoritisedEthnic</a:t>
            </a:r>
            <a:r>
              <a:rPr lang="en-GB" sz="2600" dirty="0">
                <a:latin typeface="+mn-lt"/>
              </a:rPr>
              <a:t> + B3*Age  + B4*Male*</a:t>
            </a:r>
            <a:r>
              <a:rPr lang="en-GB" sz="2600" dirty="0" err="1">
                <a:latin typeface="+mn-lt"/>
              </a:rPr>
              <a:t>MinoritisedEthnic</a:t>
            </a:r>
            <a:endParaRPr lang="en-GB" sz="2600" dirty="0">
              <a:solidFill>
                <a:schemeClr val="bg1"/>
              </a:solidFill>
              <a:latin typeface="+mn-lt"/>
            </a:endParaRP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+mn-lt"/>
              </a:rPr>
              <a:t>How to model intersectional inequalities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C5A00A-3DD6-A677-6ADE-425586A1089D}"/>
              </a:ext>
            </a:extLst>
          </p:cNvPr>
          <p:cNvSpPr txBox="1"/>
          <p:nvPr/>
        </p:nvSpPr>
        <p:spPr>
          <a:xfrm>
            <a:off x="630857" y="1500968"/>
            <a:ext cx="107097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Health = B0 + B1*Male + B2*</a:t>
            </a:r>
            <a:r>
              <a:rPr lang="en-GB" sz="2800" dirty="0" err="1"/>
              <a:t>MinoritisedEthnic</a:t>
            </a:r>
            <a:r>
              <a:rPr lang="en-GB" sz="2800" dirty="0"/>
              <a:t> + B3*Age  + B4*Male*</a:t>
            </a:r>
            <a:r>
              <a:rPr lang="en-GB" sz="2800" dirty="0" err="1"/>
              <a:t>MinoritisedEthnic</a:t>
            </a:r>
            <a:r>
              <a:rPr lang="en-GB" sz="2800" dirty="0"/>
              <a:t> + B5*Male*Age + B6*</a:t>
            </a:r>
            <a:r>
              <a:rPr lang="en-GB" sz="2800" dirty="0" err="1"/>
              <a:t>MinoritisedEthnic</a:t>
            </a:r>
            <a:r>
              <a:rPr lang="en-GB" sz="2800" dirty="0"/>
              <a:t>*Age + B7*Male*</a:t>
            </a:r>
            <a:r>
              <a:rPr lang="en-GB" sz="2800" dirty="0" err="1"/>
              <a:t>MinoritisedEthnic</a:t>
            </a:r>
            <a:r>
              <a:rPr lang="en-GB" sz="2800" dirty="0"/>
              <a:t>*Age + e</a:t>
            </a:r>
          </a:p>
        </p:txBody>
      </p:sp>
    </p:spTree>
    <p:extLst>
      <p:ext uri="{BB962C8B-B14F-4D97-AF65-F5344CB8AC3E}">
        <p14:creationId xmlns:p14="http://schemas.microsoft.com/office/powerpoint/2010/main" val="228848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Option 3: Think of intersectional strata as a level in a multilevel model</a:t>
            </a:r>
          </a:p>
          <a:p>
            <a:pPr marL="457200" indent="-457200">
              <a:buFont typeface="Arial"/>
              <a:buChar char="•"/>
            </a:pPr>
            <a:r>
              <a:rPr lang="en-GB" dirty="0" err="1">
                <a:latin typeface="+mn-lt"/>
              </a:rPr>
              <a:t>Ie</a:t>
            </a:r>
            <a:r>
              <a:rPr lang="en-GB" dirty="0">
                <a:latin typeface="+mn-lt"/>
              </a:rPr>
              <a:t>: individuals are nested in their intersectional strata</a:t>
            </a: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So:</a:t>
            </a:r>
          </a:p>
          <a:p>
            <a:pPr marL="1143000" lvl="1" indent="-457200">
              <a:buFont typeface="Arial"/>
              <a:buChar char="•"/>
            </a:pPr>
            <a:r>
              <a:rPr lang="en-GB" dirty="0"/>
              <a:t>1: create our intersectional strata – </a:t>
            </a:r>
            <a:r>
              <a:rPr lang="en-GB" dirty="0" err="1"/>
              <a:t>ie</a:t>
            </a:r>
            <a:r>
              <a:rPr lang="en-GB" dirty="0"/>
              <a:t> a unique id for each combination of our intersectional identities</a:t>
            </a:r>
          </a:p>
          <a:p>
            <a:pPr marL="1143000" lvl="1" indent="-457200">
              <a:buFont typeface="Arial"/>
              <a:buChar char="•"/>
            </a:pPr>
            <a:r>
              <a:rPr lang="en-GB" dirty="0"/>
              <a:t>2: use these as our level 2 identifiers in a null/empty model</a:t>
            </a:r>
          </a:p>
          <a:p>
            <a:pPr marL="1143000" lvl="1" indent="-457200">
              <a:buFont typeface="Arial"/>
              <a:buChar char="•"/>
            </a:pPr>
            <a:endParaRPr lang="en-GB" dirty="0"/>
          </a:p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But at present – are these differences produced by just adding intersectional inequalities together, or through interactions/multiplicative differences?</a:t>
            </a:r>
          </a:p>
          <a:p>
            <a:endParaRPr lang="en-GB" dirty="0">
              <a:latin typeface="TUOS Blake" panose="020B0503040000020004" pitchFamily="34" charset="0"/>
            </a:endParaRPr>
          </a:p>
          <a:p>
            <a:pPr marL="457200" indent="-457200">
              <a:buFont typeface="Arial"/>
              <a:buChar char="•"/>
            </a:pPr>
            <a:endParaRPr lang="en-GB" dirty="0">
              <a:latin typeface="TUOS Blake" panose="020B0503040000020004" pitchFamily="34" charset="0"/>
            </a:endParaRPr>
          </a:p>
          <a:p>
            <a:endParaRPr lang="en-GB" dirty="0">
              <a:solidFill>
                <a:schemeClr val="bg1"/>
              </a:solidFill>
              <a:latin typeface="TUOS Blake" panose="020B0503040000020004" pitchFamily="34" charset="0"/>
            </a:endParaRP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+mn-lt"/>
              </a:rPr>
              <a:t>Back to intersectionality</a:t>
            </a:r>
          </a:p>
        </p:txBody>
      </p:sp>
      <p:sp>
        <p:nvSpPr>
          <p:cNvPr id="6" name="Text Box 24">
            <a:extLst>
              <a:ext uri="{FF2B5EF4-FFF2-40B4-BE49-F238E27FC236}">
                <a16:creationId xmlns:a16="http://schemas.microsoft.com/office/drawing/2014/main" id="{F8781ADD-7FB2-D5DE-5B06-AFE7BFB01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5500" y="1854437"/>
            <a:ext cx="1729805" cy="627190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b="1" dirty="0">
                <a:solidFill>
                  <a:schemeClr val="tx1">
                    <a:lumMod val="10000"/>
                  </a:schemeClr>
                </a:solidFill>
              </a:rPr>
              <a:t>Intersectional strata</a:t>
            </a:r>
            <a:endParaRPr lang="en-US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7" name="Text Box 25">
            <a:extLst>
              <a:ext uri="{FF2B5EF4-FFF2-40B4-BE49-F238E27FC236}">
                <a16:creationId xmlns:a16="http://schemas.microsoft.com/office/drawing/2014/main" id="{15E711DD-5A0B-E518-3F2A-5810C46B6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9654" y="2792268"/>
            <a:ext cx="1388781" cy="342208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b="1" dirty="0">
                <a:solidFill>
                  <a:srgbClr val="2B2A05"/>
                </a:solidFill>
              </a:rPr>
              <a:t>Individuals</a:t>
            </a:r>
            <a:endParaRPr lang="en-US" dirty="0">
              <a:solidFill>
                <a:srgbClr val="2B2A05"/>
              </a:solidFill>
            </a:endParaRPr>
          </a:p>
        </p:txBody>
      </p:sp>
      <p:sp>
        <p:nvSpPr>
          <p:cNvPr id="8" name="Line 26">
            <a:extLst>
              <a:ext uri="{FF2B5EF4-FFF2-40B4-BE49-F238E27FC236}">
                <a16:creationId xmlns:a16="http://schemas.microsoft.com/office/drawing/2014/main" id="{B24AFD3F-88B3-DF6A-71BD-927534A314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20769" y="2481627"/>
            <a:ext cx="8547" cy="3106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CDA0113-E0F9-ED4B-F7D0-36B1F4FB8CD7}"/>
                  </a:ext>
                </a:extLst>
              </p:cNvPr>
              <p:cNvSpPr txBox="1"/>
              <p:nvPr/>
            </p:nvSpPr>
            <p:spPr>
              <a:xfrm>
                <a:off x="1370539" y="2437405"/>
                <a:ext cx="4116703" cy="3990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𝐻𝑒𝑎𝑙𝑡h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CDA0113-E0F9-ED4B-F7D0-36B1F4FB8C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539" y="2437405"/>
                <a:ext cx="4116703" cy="399084"/>
              </a:xfrm>
              <a:prstGeom prst="rect">
                <a:avLst/>
              </a:prstGeom>
              <a:blipFill>
                <a:blip r:embed="rId2"/>
                <a:stretch>
                  <a:fillRect r="-296" b="-2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D7F5A54-5AB8-B2FB-4946-B204DE17705C}"/>
                  </a:ext>
                </a:extLst>
              </p:cNvPr>
              <p:cNvSpPr txBox="1"/>
              <p:nvPr/>
            </p:nvSpPr>
            <p:spPr>
              <a:xfrm>
                <a:off x="6950297" y="2341458"/>
                <a:ext cx="1261050" cy="3048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(0, </m:t>
                      </m:r>
                      <m:sSubSup>
                        <m:sSub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D7F5A54-5AB8-B2FB-4946-B204DE1770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0297" y="2341458"/>
                <a:ext cx="1261050" cy="304827"/>
              </a:xfrm>
              <a:prstGeom prst="rect">
                <a:avLst/>
              </a:prstGeom>
              <a:blipFill>
                <a:blip r:embed="rId3"/>
                <a:stretch>
                  <a:fillRect l="-2415" r="-6280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6A6DCE-27A0-C040-DFCA-75B3AD1F3694}"/>
                  </a:ext>
                </a:extLst>
              </p:cNvPr>
              <p:cNvSpPr txBox="1"/>
              <p:nvPr/>
            </p:nvSpPr>
            <p:spPr>
              <a:xfrm>
                <a:off x="6923366" y="2829649"/>
                <a:ext cx="1314912" cy="3048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(0, </m:t>
                      </m:r>
                      <m:sSubSup>
                        <m:sSub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A6A6DCE-27A0-C040-DFCA-75B3AD1F3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3366" y="2829649"/>
                <a:ext cx="1314912" cy="304827"/>
              </a:xfrm>
              <a:prstGeom prst="rect">
                <a:avLst/>
              </a:prstGeom>
              <a:blipFill>
                <a:blip r:embed="rId4"/>
                <a:stretch>
                  <a:fillRect l="-2326" r="-6512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1770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Option 3: Think of intersectional strata as a level in a multilevel model</a:t>
            </a:r>
          </a:p>
          <a:p>
            <a:pPr marL="457200" indent="-457200">
              <a:buFont typeface="Arial"/>
              <a:buChar char="•"/>
            </a:pPr>
            <a:r>
              <a:rPr lang="en-GB" dirty="0" err="1">
                <a:latin typeface="+mn-lt"/>
              </a:rPr>
              <a:t>Ie</a:t>
            </a:r>
            <a:r>
              <a:rPr lang="en-GB" dirty="0">
                <a:latin typeface="+mn-lt"/>
              </a:rPr>
              <a:t>: individuals are nested in their intersectional strata</a:t>
            </a: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marL="457200" indent="-457200">
              <a:buFont typeface="Arial"/>
              <a:buChar char="•"/>
            </a:pPr>
            <a:endParaRPr lang="en-GB" dirty="0">
              <a:latin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We can run two models – one an empty / null model, and one with main effects for our intersectional variables… and see what changes between them</a:t>
            </a:r>
          </a:p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We’d expect the variance of u to reduce – but how much?</a:t>
            </a:r>
          </a:p>
          <a:p>
            <a:pPr marL="457200" indent="-457200">
              <a:buFont typeface="Arial"/>
              <a:buChar char="•"/>
            </a:pPr>
            <a:r>
              <a:rPr lang="en-GB" dirty="0">
                <a:latin typeface="+mn-lt"/>
              </a:rPr>
              <a:t>Amount of variance remaining = multiplicative.</a:t>
            </a:r>
          </a:p>
          <a:p>
            <a:endParaRPr lang="en-GB" dirty="0">
              <a:solidFill>
                <a:schemeClr val="bg1"/>
              </a:solidFill>
              <a:latin typeface="TUOS Blake" panose="020B0503040000020004" pitchFamily="34" charset="0"/>
            </a:endParaRP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+mn-lt"/>
              </a:rPr>
              <a:t>Back to intersectionality</a:t>
            </a:r>
          </a:p>
        </p:txBody>
      </p:sp>
      <p:sp>
        <p:nvSpPr>
          <p:cNvPr id="6" name="Text Box 24">
            <a:extLst>
              <a:ext uri="{FF2B5EF4-FFF2-40B4-BE49-F238E27FC236}">
                <a16:creationId xmlns:a16="http://schemas.microsoft.com/office/drawing/2014/main" id="{F8781ADD-7FB2-D5DE-5B06-AFE7BFB01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5500" y="1854437"/>
            <a:ext cx="1729805" cy="627190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b="1" dirty="0">
                <a:solidFill>
                  <a:schemeClr val="tx1">
                    <a:lumMod val="10000"/>
                  </a:schemeClr>
                </a:solidFill>
              </a:rPr>
              <a:t>Intersectional strata</a:t>
            </a:r>
            <a:endParaRPr lang="en-US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7" name="Text Box 25">
            <a:extLst>
              <a:ext uri="{FF2B5EF4-FFF2-40B4-BE49-F238E27FC236}">
                <a16:creationId xmlns:a16="http://schemas.microsoft.com/office/drawing/2014/main" id="{15E711DD-5A0B-E518-3F2A-5810C46B6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9654" y="2792268"/>
            <a:ext cx="1449773" cy="342208"/>
          </a:xfrm>
          <a:prstGeom prst="rect">
            <a:avLst/>
          </a:prstGeom>
          <a:solidFill>
            <a:srgbClr val="FFFFFF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1200" dirty="0">
                <a:solidFill>
                  <a:srgbClr val="2B2A05"/>
                </a:solidFill>
              </a:rPr>
              <a:t> </a:t>
            </a:r>
            <a:r>
              <a:rPr lang="en-GB" b="1" dirty="0">
                <a:solidFill>
                  <a:srgbClr val="2B2A05"/>
                </a:solidFill>
              </a:rPr>
              <a:t>Individuals</a:t>
            </a:r>
            <a:endParaRPr lang="en-US" dirty="0">
              <a:solidFill>
                <a:srgbClr val="2B2A05"/>
              </a:solidFill>
            </a:endParaRPr>
          </a:p>
        </p:txBody>
      </p:sp>
      <p:sp>
        <p:nvSpPr>
          <p:cNvPr id="8" name="Line 26">
            <a:extLst>
              <a:ext uri="{FF2B5EF4-FFF2-40B4-BE49-F238E27FC236}">
                <a16:creationId xmlns:a16="http://schemas.microsoft.com/office/drawing/2014/main" id="{B24AFD3F-88B3-DF6A-71BD-927534A314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20769" y="2481627"/>
            <a:ext cx="8547" cy="3106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7B4A836-6C31-537C-EF60-4A20D93674EC}"/>
                  </a:ext>
                </a:extLst>
              </p:cNvPr>
              <p:cNvSpPr txBox="1"/>
              <p:nvPr/>
            </p:nvSpPr>
            <p:spPr>
              <a:xfrm>
                <a:off x="564377" y="2326134"/>
                <a:ext cx="4116703" cy="3990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𝐻𝑒𝑎𝑙𝑡h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7B4A836-6C31-537C-EF60-4A20D93674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77" y="2326134"/>
                <a:ext cx="4116703" cy="399084"/>
              </a:xfrm>
              <a:prstGeom prst="rect">
                <a:avLst/>
              </a:prstGeom>
              <a:blipFill>
                <a:blip r:embed="rId2"/>
                <a:stretch>
                  <a:fillRect r="-296" b="-26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AAE1FFE-CF13-3357-0B5C-DA2E565CD7A7}"/>
                  </a:ext>
                </a:extLst>
              </p:cNvPr>
              <p:cNvSpPr txBox="1"/>
              <p:nvPr/>
            </p:nvSpPr>
            <p:spPr>
              <a:xfrm>
                <a:off x="611102" y="2950200"/>
                <a:ext cx="10031751" cy="7981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𝐻𝑒𝑎𝑙𝑡h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𝑆𝑒𝑥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400" b="0" i="0" dirty="0">
                    <a:latin typeface="Cambria Math" panose="02040503050406030204" pitchFamily="18" charset="0"/>
                  </a:rPr>
                  <a:t>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𝐸𝑡h𝑛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ambria Math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𝐸𝑡h𝑛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400" dirty="0">
                    <a:latin typeface="Cambria Math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𝑀𝑖𝑑𝐸𝑑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400" dirty="0">
                    <a:latin typeface="Cambria Math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                          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𝐻𝑖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𝐸𝑑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400" dirty="0">
                    <a:latin typeface="Cambria Math" panose="020405030504060302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𝑀𝑖𝑑𝐴𝑔𝑒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400" dirty="0">
                    <a:latin typeface="Cambria Math" panose="020405030504060302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sub>
                    </m:sSub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𝐻𝑖𝐴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𝑔𝑒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sz="2400" b="0" i="0" dirty="0">
                    <a:latin typeface="Cambria Math" panose="02040503050406030204" pitchFamily="18" charset="0"/>
                  </a:rPr>
                  <a:t> +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AAE1FFE-CF13-3357-0B5C-DA2E565CD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02" y="2950200"/>
                <a:ext cx="10031751" cy="798167"/>
              </a:xfrm>
              <a:prstGeom prst="rect">
                <a:avLst/>
              </a:prstGeom>
              <a:blipFill>
                <a:blip r:embed="rId3"/>
                <a:stretch>
                  <a:fillRect l="-61" t="-12977" b="-17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B46B686-E0C6-A251-45B5-7C0C48676DF2}"/>
                  </a:ext>
                </a:extLst>
              </p:cNvPr>
              <p:cNvSpPr txBox="1"/>
              <p:nvPr/>
            </p:nvSpPr>
            <p:spPr>
              <a:xfrm>
                <a:off x="10012328" y="4986168"/>
                <a:ext cx="1261050" cy="3048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(0, </m:t>
                      </m:r>
                      <m:sSubSup>
                        <m:sSub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B46B686-E0C6-A251-45B5-7C0C48676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2328" y="4986168"/>
                <a:ext cx="1261050" cy="304827"/>
              </a:xfrm>
              <a:prstGeom prst="rect">
                <a:avLst/>
              </a:prstGeom>
              <a:blipFill>
                <a:blip r:embed="rId4"/>
                <a:stretch>
                  <a:fillRect l="-2415" r="-6280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D280269-D423-0481-9D65-1B5643FD18C3}"/>
                  </a:ext>
                </a:extLst>
              </p:cNvPr>
              <p:cNvSpPr txBox="1"/>
              <p:nvPr/>
            </p:nvSpPr>
            <p:spPr>
              <a:xfrm>
                <a:off x="9985397" y="5474359"/>
                <a:ext cx="1314912" cy="3048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(0, </m:t>
                      </m:r>
                      <m:sSubSup>
                        <m:sSub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D280269-D423-0481-9D65-1B5643FD18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5397" y="5474359"/>
                <a:ext cx="1314912" cy="304827"/>
              </a:xfrm>
              <a:prstGeom prst="rect">
                <a:avLst/>
              </a:prstGeom>
              <a:blipFill>
                <a:blip r:embed="rId5"/>
                <a:stretch>
                  <a:fillRect l="-2315" r="-6019" b="-2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809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312762-FB6A-49DF-CDDC-A212FDA97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44" y="1253330"/>
            <a:ext cx="11283779" cy="5181653"/>
          </a:xfrm>
        </p:spPr>
        <p:txBody>
          <a:bodyPr>
            <a:normAutofit/>
          </a:bodyPr>
          <a:lstStyle/>
          <a:p>
            <a:r>
              <a:rPr lang="en-GB" dirty="0"/>
              <a:t>Can answer these sorts of questions:</a:t>
            </a:r>
          </a:p>
          <a:p>
            <a:pPr lvl="1"/>
            <a:r>
              <a:rPr lang="en-GB" dirty="0"/>
              <a:t>How much do our intersectional strata matter? Or How big are inequalities between strata? </a:t>
            </a:r>
            <a:r>
              <a:rPr lang="en-GB" i="1" dirty="0"/>
              <a:t>This is the VPC from model 1</a:t>
            </a:r>
          </a:p>
          <a:p>
            <a:pPr lvl="1"/>
            <a:r>
              <a:rPr lang="en-GB" dirty="0"/>
              <a:t>… Before and after controlling for “main effects” – so are inequalities additive only, or also multiplicative?</a:t>
            </a:r>
          </a:p>
          <a:p>
            <a:pPr lvl="2"/>
            <a:r>
              <a:rPr lang="en-GB" i="1" dirty="0"/>
              <a:t>We can calculate the PCV – the proportion of variance accounted for by the main effects</a:t>
            </a:r>
          </a:p>
          <a:p>
            <a:pPr marL="914400" lvl="2" indent="0">
              <a:buNone/>
            </a:pPr>
            <a:endParaRPr lang="en-GB" i="1" dirty="0"/>
          </a:p>
          <a:p>
            <a:pPr marL="914400" lvl="2" indent="0">
              <a:buNone/>
            </a:pPr>
            <a:endParaRPr lang="en-GB" i="1" dirty="0"/>
          </a:p>
          <a:p>
            <a:pPr lvl="1"/>
            <a:r>
              <a:rPr lang="en-GB" dirty="0"/>
              <a:t>Which strata are the most advantaged/disadvantaged?</a:t>
            </a:r>
          </a:p>
          <a:p>
            <a:pPr lvl="1"/>
            <a:r>
              <a:rPr lang="en-GB" dirty="0"/>
              <a:t>Which strata deviate most from what would be expected given their (universal) main effects?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These questions are in many ways well suited to an intersectional lens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98C5C-6C9C-BA26-35C8-9B3156F273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+mn-lt"/>
              </a:rPr>
              <a:t>This is MAIHDA</a:t>
            </a:r>
          </a:p>
        </p:txBody>
      </p:sp>
    </p:spTree>
    <p:extLst>
      <p:ext uri="{BB962C8B-B14F-4D97-AF65-F5344CB8AC3E}">
        <p14:creationId xmlns:p14="http://schemas.microsoft.com/office/powerpoint/2010/main" val="226698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312762-FB6A-49DF-CDDC-A212FDA97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844" y="1253330"/>
            <a:ext cx="11283779" cy="5181653"/>
          </a:xfrm>
        </p:spPr>
        <p:txBody>
          <a:bodyPr>
            <a:normAutofit/>
          </a:bodyPr>
          <a:lstStyle/>
          <a:p>
            <a:r>
              <a:rPr lang="en-GB" dirty="0">
                <a:latin typeface="+mn-lt"/>
              </a:rPr>
              <a:t>In R – just like any other multilevel model (once we’ve created our strata-level variable)</a:t>
            </a:r>
          </a:p>
          <a:p>
            <a:endParaRPr lang="en-GB" dirty="0"/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Model1 &lt;-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(Health ~ 1 + (1|strata), data=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Model2 &lt;-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(Health ~ 1 + Sex + Ethnicity + Education + (1|strata), data=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GB" dirty="0">
              <a:latin typeface="+mn-lt"/>
              <a:cs typeface="Courier New" panose="02070309020205020404" pitchFamily="49" charset="0"/>
            </a:endParaRPr>
          </a:p>
          <a:p>
            <a:r>
              <a:rPr lang="en-GB" dirty="0">
                <a:latin typeface="+mn-lt"/>
                <a:cs typeface="Courier New" panose="02070309020205020404" pitchFamily="49" charset="0"/>
              </a:rPr>
              <a:t>And similarly in Stata</a:t>
            </a:r>
          </a:p>
          <a:p>
            <a:endParaRPr lang="en-GB" dirty="0">
              <a:latin typeface="+mn-lt"/>
              <a:cs typeface="Courier New" panose="02070309020205020404" pitchFamily="49" charset="0"/>
            </a:endParaRPr>
          </a:p>
          <a:p>
            <a:r>
              <a:rPr lang="en-US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mixed HbA1c || stratum:, </a:t>
            </a:r>
            <a:r>
              <a:rPr lang="en-US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reml</a:t>
            </a:r>
            <a:endParaRPr lang="en-GB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US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mixed HbA1c </a:t>
            </a:r>
            <a:r>
              <a:rPr lang="en-US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i.sex</a:t>
            </a:r>
            <a:r>
              <a:rPr lang="en-US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i.ethnicity</a:t>
            </a:r>
            <a:r>
              <a:rPr lang="en-US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i.education</a:t>
            </a:r>
            <a:r>
              <a:rPr lang="en-US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|| stratum:, </a:t>
            </a:r>
            <a:r>
              <a:rPr lang="en-US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reml</a:t>
            </a:r>
            <a:endParaRPr lang="en-GB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endParaRPr lang="en-GB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98C5C-6C9C-BA26-35C8-9B3156F273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This is MAIHDA</a:t>
            </a:r>
          </a:p>
        </p:txBody>
      </p:sp>
    </p:spTree>
    <p:extLst>
      <p:ext uri="{BB962C8B-B14F-4D97-AF65-F5344CB8AC3E}">
        <p14:creationId xmlns:p14="http://schemas.microsoft.com/office/powerpoint/2010/main" val="3450945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312762-FB6A-49DF-CDDC-A212FDA97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+mn-lt"/>
              </a:rPr>
              <a:t>We could… but turns out this is equivalent to option 2 above!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No “shrinkage” – estimates may be unreliably estimated (particularly for small intersectional strata)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Greater risk of multiple testing (no shrinkage) – Bell et al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Harder to separate additive and multiplicative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98C5C-6C9C-BA26-35C8-9B3156F273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+mn-lt"/>
              </a:rPr>
              <a:t>Why not just use loads of dummy variables (FE approach)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392A08-AEC4-0891-5950-2C7D4190F1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9591"/>
          <a:stretch/>
        </p:blipFill>
        <p:spPr>
          <a:xfrm>
            <a:off x="2565401" y="3581095"/>
            <a:ext cx="6045199" cy="277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936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815</Words>
  <Application>Microsoft Office PowerPoint</Application>
  <PresentationFormat>Widescreen</PresentationFormat>
  <Paragraphs>93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Courier New</vt:lpstr>
      <vt:lpstr>Source Sans Pro</vt:lpstr>
      <vt:lpstr>TUOS Blake</vt:lpstr>
      <vt:lpstr>Office Theme</vt:lpstr>
      <vt:lpstr>Multilevel analysis of individual heterogeneity and discriminatory accuracy (MAIHDA) – using multilevel models to study intersectionality.  Video 2 - Modelling options and the MAIHDA approach.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Gil Dekel</cp:lastModifiedBy>
  <cp:revision>32</cp:revision>
  <dcterms:created xsi:type="dcterms:W3CDTF">2020-05-12T14:44:09Z</dcterms:created>
  <dcterms:modified xsi:type="dcterms:W3CDTF">2025-01-29T10:29:46Z</dcterms:modified>
</cp:coreProperties>
</file>